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9" r:id="rId2"/>
    <p:sldId id="256" r:id="rId3"/>
    <p:sldId id="305" r:id="rId4"/>
    <p:sldId id="293" r:id="rId5"/>
    <p:sldId id="313" r:id="rId6"/>
    <p:sldId id="314" r:id="rId7"/>
    <p:sldId id="315" r:id="rId8"/>
    <p:sldId id="292" r:id="rId9"/>
    <p:sldId id="306" r:id="rId10"/>
    <p:sldId id="263" r:id="rId11"/>
    <p:sldId id="268" r:id="rId12"/>
    <p:sldId id="265" r:id="rId13"/>
    <p:sldId id="307" r:id="rId14"/>
    <p:sldId id="277" r:id="rId15"/>
    <p:sldId id="281" r:id="rId16"/>
    <p:sldId id="278" r:id="rId17"/>
    <p:sldId id="279" r:id="rId18"/>
    <p:sldId id="280" r:id="rId19"/>
    <p:sldId id="282" r:id="rId20"/>
    <p:sldId id="308" r:id="rId21"/>
    <p:sldId id="284" r:id="rId22"/>
    <p:sldId id="285" r:id="rId23"/>
    <p:sldId id="286" r:id="rId24"/>
    <p:sldId id="287" r:id="rId25"/>
    <p:sldId id="294" r:id="rId26"/>
    <p:sldId id="309" r:id="rId27"/>
    <p:sldId id="295" r:id="rId28"/>
    <p:sldId id="299" r:id="rId29"/>
    <p:sldId id="302" r:id="rId30"/>
    <p:sldId id="303" r:id="rId31"/>
    <p:sldId id="304" r:id="rId32"/>
    <p:sldId id="310" r:id="rId33"/>
    <p:sldId id="296" r:id="rId34"/>
    <p:sldId id="297" r:id="rId35"/>
    <p:sldId id="28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2/27/2017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162DDD-BC2C-4DB7-BE9F-84C122F26B6F}" type="slidenum">
              <a:rPr lang="fr-FR" smtClean="0"/>
              <a:pPr>
                <a:defRPr/>
              </a:pPr>
              <a:t>7</a:t>
            </a:fld>
            <a:endParaRPr lang="fr-FR"/>
          </a:p>
        </p:txBody>
      </p:sp>
    </p:spTree>
    <p:extLst>
      <p:ext uri="{BB962C8B-B14F-4D97-AF65-F5344CB8AC3E}">
        <p14:creationId xmlns="" xmlns:p14="http://schemas.microsoft.com/office/powerpoint/2010/main" val="350775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2/27/2017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2/27/2017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2/27/2017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2/27/2017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2/27/2017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2/27/2017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2/27/2017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0.tiff"/><Relationship Id="rId5" Type="http://schemas.openxmlformats.org/officeDocument/2006/relationships/image" Target="../media/image47.tiff"/><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5.tiff"/><Relationship Id="rId4" Type="http://schemas.openxmlformats.org/officeDocument/2006/relationships/image" Target="../media/image47.tiff"/></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7.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tiff"/><Relationship Id="rId5" Type="http://schemas.openxmlformats.org/officeDocument/2006/relationships/image" Target="../media/image53.jpeg"/><Relationship Id="rId4" Type="http://schemas.openxmlformats.org/officeDocument/2006/relationships/image" Target="../media/image52.tiff"/></Relationships>
</file>

<file path=ppt/slides/_rels/slide1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4.tiff"/><Relationship Id="rId11" Type="http://schemas.openxmlformats.org/officeDocument/2006/relationships/image" Target="../media/image69.tiff"/><Relationship Id="rId5" Type="http://schemas.openxmlformats.org/officeDocument/2006/relationships/image" Target="../media/image63.tiff"/><Relationship Id="rId10" Type="http://schemas.openxmlformats.org/officeDocument/2006/relationships/image" Target="../media/image68.tiff"/><Relationship Id="rId4" Type="http://schemas.openxmlformats.org/officeDocument/2006/relationships/image" Target="../media/image62.tiff"/><Relationship Id="rId9" Type="http://schemas.openxmlformats.org/officeDocument/2006/relationships/image" Target="../media/image67.tiff"/></Relationships>
</file>

<file path=ppt/slides/_rels/slide2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tiff"/><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s>
</file>

<file path=ppt/slides/_rels/slide23.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6.tiff"/><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77.tiff"/></Relationships>
</file>

<file path=ppt/slides/_rels/slide24.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image" Target="../media/image74.png"/><Relationship Id="rId7" Type="http://schemas.openxmlformats.org/officeDocument/2006/relationships/image" Target="../media/image80.tif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9.tiff"/><Relationship Id="rId11" Type="http://schemas.openxmlformats.org/officeDocument/2006/relationships/image" Target="../media/image84.tiff"/><Relationship Id="rId5" Type="http://schemas.openxmlformats.org/officeDocument/2006/relationships/image" Target="../media/image78.tiff"/><Relationship Id="rId10" Type="http://schemas.openxmlformats.org/officeDocument/2006/relationships/image" Target="../media/image83.tiff"/><Relationship Id="rId4" Type="http://schemas.openxmlformats.org/officeDocument/2006/relationships/image" Target="../media/image75.emf"/><Relationship Id="rId9" Type="http://schemas.openxmlformats.org/officeDocument/2006/relationships/image" Target="../media/image82.tiff"/></Relationships>
</file>

<file path=ppt/slides/_rels/slide2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2.png"/><Relationship Id="rId3" Type="http://schemas.openxmlformats.org/officeDocument/2006/relationships/image" Target="../media/image93.jpeg"/><Relationship Id="rId7" Type="http://schemas.openxmlformats.org/officeDocument/2006/relationships/image" Target="../media/image97.tiff"/><Relationship Id="rId12" Type="http://schemas.openxmlformats.org/officeDocument/2006/relationships/image" Target="../media/image101.jpe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96.tiff"/><Relationship Id="rId11" Type="http://schemas.openxmlformats.org/officeDocument/2006/relationships/image" Target="../media/image100.png"/><Relationship Id="rId5" Type="http://schemas.openxmlformats.org/officeDocument/2006/relationships/image" Target="../media/image95.tiff"/><Relationship Id="rId15" Type="http://schemas.openxmlformats.org/officeDocument/2006/relationships/image" Target="../media/image90.png"/><Relationship Id="rId10" Type="http://schemas.openxmlformats.org/officeDocument/2006/relationships/image" Target="../media/image99.png"/><Relationship Id="rId4" Type="http://schemas.openxmlformats.org/officeDocument/2006/relationships/image" Target="../media/image94.tiff"/><Relationship Id="rId9" Type="http://schemas.openxmlformats.org/officeDocument/2006/relationships/image" Target="../media/image98.png"/><Relationship Id="rId14" Type="http://schemas.openxmlformats.org/officeDocument/2006/relationships/image" Target="../media/image103.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jpeg"/><Relationship Id="rId7" Type="http://schemas.openxmlformats.org/officeDocument/2006/relationships/image" Target="../media/image107.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06.png"/><Relationship Id="rId5" Type="http://schemas.openxmlformats.org/officeDocument/2006/relationships/image" Target="../media/image91.jpe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4.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13.gif"/><Relationship Id="rId5" Type="http://schemas.openxmlformats.org/officeDocument/2006/relationships/image" Target="../media/image112.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jpeg"/><Relationship Id="rId5"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notesSlide" Target="../notesSlides/notesSlide2.xm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slideLayout" Target="../slideLayouts/slideLayout7.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gif"/><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spTree>
    <p:extLst>
      <p:ext uri="{BB962C8B-B14F-4D97-AF65-F5344CB8AC3E}">
        <p14:creationId xmlns:p14="http://schemas.microsoft.com/office/powerpoint/2010/main" xmlns="" val="384861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capo!!!</a:t>
            </a: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le capo!!!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5187279"/>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3"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7"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8"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9"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3"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4"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5"/>
          <a:srcRect/>
          <a:stretch>
            <a:fillRect/>
          </a:stretch>
        </p:blipFill>
        <p:spPr bwMode="auto">
          <a:xfrm>
            <a:off x="419414" y="51401"/>
            <a:ext cx="3312368" cy="857903"/>
          </a:xfrm>
          <a:prstGeom prst="rect">
            <a:avLst/>
          </a:prstGeom>
          <a:noFill/>
        </p:spPr>
      </p:pic>
    </p:spTree>
    <p:custDataLst>
      <p:tags r:id="rId1"/>
    </p:custDataLst>
    <p:extLst>
      <p:ext uri="{BB962C8B-B14F-4D97-AF65-F5344CB8AC3E}">
        <p14:creationId xmlns:p14="http://schemas.microsoft.com/office/powerpoint/2010/main" xmlns="" val="2715870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spTree>
    <p:custDataLst>
      <p:tags r:id="rId1"/>
    </p:custDataLst>
    <p:extLst>
      <p:ext uri="{BB962C8B-B14F-4D97-AF65-F5344CB8AC3E}">
        <p14:creationId xmlns:p14="http://schemas.microsoft.com/office/powerpoint/2010/main" xmlns="" val="1934389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33866" y="4894667"/>
            <a:ext cx="1828377" cy="95228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972759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spTree>
    <p:custDataLst>
      <p:tags r:id="rId1"/>
    </p:custDataLst>
    <p:extLst>
      <p:ext uri="{BB962C8B-B14F-4D97-AF65-F5344CB8AC3E}">
        <p14:creationId xmlns:p14="http://schemas.microsoft.com/office/powerpoint/2010/main" xmlns="" val="37624067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0" y="476672"/>
            <a:ext cx="1643113" cy="369332"/>
          </a:xfrm>
          <a:prstGeom prst="rect">
            <a:avLst/>
          </a:prstGeom>
          <a:noFill/>
        </p:spPr>
        <p:txBody>
          <a:bodyPr wrap="square" rtlCol="0">
            <a:spAutoFit/>
          </a:bodyPr>
          <a:lstStyle/>
          <a:p>
            <a:r>
              <a:rPr lang="fr-FR" dirty="0" smtClean="0"/>
              <a:t>EN PRATIQUE…</a:t>
            </a:r>
            <a:endParaRPr lang="fr-FR" dirty="0"/>
          </a:p>
        </p:txBody>
      </p:sp>
      <p:pic>
        <p:nvPicPr>
          <p:cNvPr id="54274" name="Picture 2" descr="Résultat de recherche d'images pour &quot;bald nerd coding&quot;"/>
          <p:cNvPicPr>
            <a:picLocks noChangeAspect="1" noChangeArrowheads="1"/>
          </p:cNvPicPr>
          <p:nvPr/>
        </p:nvPicPr>
        <p:blipFill>
          <a:blip r:embed="rId2"/>
          <a:srcRect/>
          <a:stretch>
            <a:fillRect/>
          </a:stretch>
        </p:blipFill>
        <p:spPr bwMode="auto">
          <a:xfrm>
            <a:off x="3935760" y="476672"/>
            <a:ext cx="3821294" cy="5731942"/>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ficher l'image d'origine"/>
          <p:cNvPicPr>
            <a:picLocks noChangeAspect="1" noChangeArrowheads="1"/>
          </p:cNvPicPr>
          <p:nvPr/>
        </p:nvPicPr>
        <p:blipFill rotWithShape="1">
          <a:blip r:embed="rId2" cstate="print">
            <a:lum bright="62000" contrast="-73000"/>
            <a:extLst>
              <a:ext uri="{BEBA8EAE-BF5A-486C-A8C5-ECC9F3942E4B}">
                <a14:imgProps xmlns="" xmlns:a14="http://schemas.microsoft.com/office/drawing/2010/main">
                  <a14:imgLayer r:embed="rId5">
                    <a14:imgEffect>
                      <a14:sharpenSoften amount="-50000"/>
                    </a14:imgEffect>
                  </a14:imgLayer>
                </a14:imgProps>
              </a:ext>
            </a:extLst>
          </a:blip>
          <a:srcRect t="20475" b="15542"/>
          <a:stretch/>
        </p:blipFill>
        <p:spPr bwMode="auto">
          <a:xfrm>
            <a:off x="335360" y="419192"/>
            <a:ext cx="10801201" cy="6034144"/>
          </a:xfrm>
          <a:prstGeom prst="rect">
            <a:avLst/>
          </a:prstGeom>
          <a:noFill/>
        </p:spPr>
      </p:pic>
      <p:grpSp>
        <p:nvGrpSpPr>
          <p:cNvPr id="5" name="Group 11"/>
          <p:cNvGrpSpPr/>
          <p:nvPr/>
        </p:nvGrpSpPr>
        <p:grpSpPr>
          <a:xfrm>
            <a:off x="2884392" y="893963"/>
            <a:ext cx="2032827" cy="678950"/>
            <a:chOff x="3235553" y="5260437"/>
            <a:chExt cx="2710435" cy="678950"/>
          </a:xfrm>
        </p:grpSpPr>
        <p:grpSp>
          <p:nvGrpSpPr>
            <p:cNvPr id="6" name="Group 3"/>
            <p:cNvGrpSpPr/>
            <p:nvPr/>
          </p:nvGrpSpPr>
          <p:grpSpPr>
            <a:xfrm>
              <a:off x="3235553" y="5260437"/>
              <a:ext cx="1310468" cy="678950"/>
              <a:chOff x="144010" y="5260437"/>
              <a:chExt cx="1310468" cy="678950"/>
            </a:xfrm>
          </p:grpSpPr>
          <p:sp>
            <p:nvSpPr>
              <p:cNvPr id="8" name="Hexagon 110"/>
              <p:cNvSpPr/>
              <p:nvPr/>
            </p:nvSpPr>
            <p:spPr>
              <a:xfrm rot="16200000">
                <a:off x="459769" y="4944678"/>
                <a:ext cx="678950" cy="1310468"/>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9" name="TextBox 111"/>
              <p:cNvSpPr txBox="1"/>
              <p:nvPr/>
            </p:nvSpPr>
            <p:spPr>
              <a:xfrm>
                <a:off x="400569" y="5310224"/>
                <a:ext cx="937263"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smtClean="0">
                    <a:ln>
                      <a:noFill/>
                    </a:ln>
                    <a:solidFill>
                      <a:schemeClr val="bg1"/>
                    </a:solidFill>
                    <a:effectLst>
                      <a:outerShdw blurRad="50800" dist="38100" dir="2700000" algn="tl" rotWithShape="0">
                        <a:prstClr val="black">
                          <a:alpha val="40000"/>
                        </a:prstClr>
                      </a:outerShdw>
                    </a:effectLst>
                    <a:uLnTx/>
                    <a:uFillTx/>
                  </a:rPr>
                  <a:t>200+</a:t>
                </a:r>
                <a:endPar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endParaRPr>
              </a:p>
            </p:txBody>
          </p:sp>
        </p:grpSp>
        <p:sp>
          <p:nvSpPr>
            <p:cNvPr id="7" name="TextBox 112"/>
            <p:cNvSpPr txBox="1"/>
            <p:nvPr/>
          </p:nvSpPr>
          <p:spPr>
            <a:xfrm>
              <a:off x="4568650" y="5430175"/>
              <a:ext cx="1377338" cy="45076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Daily </a:t>
              </a:r>
              <a:r>
                <a:rPr kumimoji="0" lang="fr-FR" sz="1600" b="1" i="0" u="none" strike="noStrike" kern="0" cap="none" spc="0" normalizeH="0" baseline="0" noProof="0" dirty="0" err="1">
                  <a:ln>
                    <a:noFill/>
                  </a:ln>
                  <a:solidFill>
                    <a:sysClr val="windowText" lastClr="000000"/>
                  </a:solidFill>
                  <a:effectLst/>
                  <a:uLnTx/>
                  <a:uFillTx/>
                </a:rPr>
                <a:t>users</a:t>
              </a:r>
              <a:r>
                <a:rPr kumimoji="0" lang="fr-FR" sz="1600" b="1" i="0" u="none" strike="noStrike" kern="0" cap="none" spc="0" normalizeH="0" baseline="0" noProof="0" dirty="0">
                  <a:ln>
                    <a:noFill/>
                  </a:ln>
                  <a:solidFill>
                    <a:sysClr val="windowText" lastClr="000000"/>
                  </a:solidFill>
                  <a:effectLst/>
                  <a:uLnTx/>
                  <a:uFillTx/>
                </a:rPr>
                <a:t> on the cluster</a:t>
              </a:r>
            </a:p>
          </p:txBody>
        </p:sp>
      </p:grpSp>
      <p:sp>
        <p:nvSpPr>
          <p:cNvPr id="10" name="Rounded Rectangle 37"/>
          <p:cNvSpPr/>
          <p:nvPr/>
        </p:nvSpPr>
        <p:spPr>
          <a:xfrm>
            <a:off x="335360" y="1772816"/>
            <a:ext cx="4332060" cy="1310802"/>
          </a:xfrm>
          <a:prstGeom prst="roundRect">
            <a:avLst>
              <a:gd name="adj" fmla="val 0"/>
            </a:avLst>
          </a:prstGeom>
          <a:noFill/>
          <a:ln w="9525" cap="flat" cmpd="sng" algn="ctr">
            <a:noFill/>
            <a:prstDash val="solid"/>
          </a:ln>
          <a:effectLst/>
        </p:spPr>
        <p:txBody>
          <a:bodyPr lIns="0" tIns="38947" rIns="0" bIns="38947" rtlCol="0" anchor="t"/>
          <a:lstStyle/>
          <a:p>
            <a:pPr marL="55547" marR="0" lvl="0" indent="0" defTabSz="914158" eaLnBrk="1" fontAlgn="auto" latinLnBrk="0" hangingPunct="1">
              <a:lnSpc>
                <a:spcPct val="100000"/>
              </a:lnSpc>
              <a:spcBef>
                <a:spcPts val="0"/>
              </a:spcBef>
              <a:spcAft>
                <a:spcPts val="600"/>
              </a:spcAft>
              <a:buClr>
                <a:srgbClr val="E60028"/>
              </a:buClr>
              <a:buSzPct val="150000"/>
              <a:buFontTx/>
              <a:buNone/>
              <a:tabLst/>
              <a:defRPr/>
            </a:pPr>
            <a:r>
              <a:rPr kumimoji="0" lang="en-US" sz="2000" b="1" i="0" u="none" strike="noStrike" kern="0" cap="none" spc="0" normalizeH="0" baseline="0" noProof="0" dirty="0">
                <a:ln>
                  <a:noFill/>
                </a:ln>
                <a:solidFill>
                  <a:schemeClr val="accent2">
                    <a:lumMod val="75000"/>
                  </a:schemeClr>
                </a:solidFill>
                <a:effectLst/>
                <a:uLnTx/>
                <a:uFillTx/>
              </a:rPr>
              <a:t>“SANDBOX” site</a:t>
            </a:r>
            <a:endParaRPr kumimoji="0" lang="en-US" sz="1600" b="1" i="0" u="none" strike="noStrike" kern="0" cap="none" spc="0" normalizeH="0" baseline="0" noProof="0" dirty="0">
              <a:ln>
                <a:noFill/>
              </a:ln>
              <a:solidFill>
                <a:schemeClr val="accent2">
                  <a:lumMod val="75000"/>
                </a:schemeClr>
              </a:solidFill>
              <a:effectLst/>
              <a:uLnTx/>
              <a:uFillTx/>
            </a:endParaRP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For non-critical production, development, UAT, </a:t>
            </a:r>
            <a:r>
              <a:rPr kumimoji="0" lang="en-US" b="1" i="0" u="none" strike="noStrike" kern="0" cap="none" spc="0" normalizeH="0" baseline="0" noProof="0" dirty="0" err="1">
                <a:ln>
                  <a:noFill/>
                </a:ln>
                <a:solidFill>
                  <a:srgbClr val="333333"/>
                </a:solidFill>
                <a:effectLst/>
                <a:uLnTx/>
                <a:uFillTx/>
              </a:rPr>
              <a:t>DataScience</a:t>
            </a:r>
            <a:r>
              <a:rPr kumimoji="0" lang="en-US" b="1" i="0" u="none" strike="noStrike" kern="0" cap="none" spc="0" normalizeH="0" baseline="0" noProof="0" dirty="0">
                <a:ln>
                  <a:noFill/>
                </a:ln>
                <a:solidFill>
                  <a:srgbClr val="333333"/>
                </a:solidFill>
                <a:effectLst/>
                <a:uLnTx/>
                <a:uFillTx/>
              </a:rPr>
              <a:t>…</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Contains true production data</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Lower SLA than production, but same security constraints</a:t>
            </a:r>
          </a:p>
        </p:txBody>
      </p:sp>
      <p:sp>
        <p:nvSpPr>
          <p:cNvPr id="11" name="Rounded Rectangle 38"/>
          <p:cNvSpPr/>
          <p:nvPr/>
        </p:nvSpPr>
        <p:spPr>
          <a:xfrm>
            <a:off x="7099971" y="1772816"/>
            <a:ext cx="4036589" cy="1310802"/>
          </a:xfrm>
          <a:prstGeom prst="roundRect">
            <a:avLst>
              <a:gd name="adj" fmla="val 0"/>
            </a:avLst>
          </a:prstGeom>
          <a:noFill/>
          <a:ln w="9525" cap="flat" cmpd="sng" algn="ctr">
            <a:noFill/>
            <a:prstDash val="solid"/>
          </a:ln>
          <a:effectLst/>
        </p:spPr>
        <p:txBody>
          <a:bodyPr lIns="0" tIns="38947" rIns="0" bIns="38947" rtlCol="0" anchor="t"/>
          <a:lstStyle/>
          <a:p>
            <a:pPr marL="55547" marR="0" lvl="0" indent="0" defTabSz="914158" eaLnBrk="1" fontAlgn="auto" latinLnBrk="0" hangingPunct="1">
              <a:lnSpc>
                <a:spcPct val="100000"/>
              </a:lnSpc>
              <a:spcBef>
                <a:spcPts val="0"/>
              </a:spcBef>
              <a:spcAft>
                <a:spcPts val="600"/>
              </a:spcAft>
              <a:buClr>
                <a:srgbClr val="E60028"/>
              </a:buClr>
              <a:buSzPct val="150000"/>
              <a:buFontTx/>
              <a:buNone/>
              <a:tabLst/>
              <a:defRPr/>
            </a:pPr>
            <a:r>
              <a:rPr kumimoji="0" lang="en-US" sz="2000" b="1" i="0" u="none" strike="noStrike" kern="0" cap="none" spc="0" normalizeH="0" baseline="0" noProof="0" dirty="0">
                <a:ln>
                  <a:noFill/>
                </a:ln>
                <a:solidFill>
                  <a:schemeClr val="accent6"/>
                </a:solidFill>
                <a:effectLst/>
                <a:uLnTx/>
                <a:uFillTx/>
              </a:rPr>
              <a:t>Production site</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For critical production only</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Highest </a:t>
            </a:r>
            <a:r>
              <a:rPr kumimoji="0" lang="en-US" b="1" i="0" u="none" strike="noStrike" kern="0" cap="none" spc="0" normalizeH="0" baseline="0" noProof="0" dirty="0" smtClean="0">
                <a:ln>
                  <a:noFill/>
                </a:ln>
                <a:solidFill>
                  <a:srgbClr val="333333"/>
                </a:solidFill>
                <a:effectLst/>
                <a:uLnTx/>
                <a:uFillTx/>
              </a:rPr>
              <a:t>SLA</a:t>
            </a:r>
            <a:endParaRPr kumimoji="0" lang="en-US" b="1" i="0" u="none" strike="noStrike" kern="0" cap="none" spc="0" normalizeH="0" baseline="0" noProof="0" dirty="0">
              <a:ln>
                <a:noFill/>
              </a:ln>
              <a:solidFill>
                <a:srgbClr val="333333"/>
              </a:solidFill>
              <a:effectLst/>
              <a:uLnTx/>
              <a:uFillTx/>
            </a:endParaRPr>
          </a:p>
        </p:txBody>
      </p:sp>
      <p:grpSp>
        <p:nvGrpSpPr>
          <p:cNvPr id="12" name="Group 8"/>
          <p:cNvGrpSpPr/>
          <p:nvPr/>
        </p:nvGrpSpPr>
        <p:grpSpPr>
          <a:xfrm>
            <a:off x="695400" y="3875310"/>
            <a:ext cx="1539086" cy="678950"/>
            <a:chOff x="597768" y="2325270"/>
            <a:chExt cx="2052114" cy="678950"/>
          </a:xfrm>
        </p:grpSpPr>
        <p:sp>
          <p:nvSpPr>
            <p:cNvPr id="13" name="TextBox 91"/>
            <p:cNvSpPr txBox="1"/>
            <p:nvPr/>
          </p:nvSpPr>
          <p:spPr>
            <a:xfrm>
              <a:off x="1341555" y="2495008"/>
              <a:ext cx="1308327"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Servers</a:t>
              </a:r>
            </a:p>
          </p:txBody>
        </p:sp>
        <p:grpSp>
          <p:nvGrpSpPr>
            <p:cNvPr id="14" name="Group 40"/>
            <p:cNvGrpSpPr/>
            <p:nvPr/>
          </p:nvGrpSpPr>
          <p:grpSpPr>
            <a:xfrm>
              <a:off x="597768" y="2325270"/>
              <a:ext cx="591344" cy="678950"/>
              <a:chOff x="597768" y="3089874"/>
              <a:chExt cx="591344" cy="678950"/>
            </a:xfrm>
          </p:grpSpPr>
          <p:sp>
            <p:nvSpPr>
              <p:cNvPr id="15" name="Hexagon 41"/>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1" i="0" u="none" strike="noStrike" kern="0" cap="none" spc="0" normalizeH="0" baseline="0" noProof="0" dirty="0">
                  <a:ln>
                    <a:noFill/>
                  </a:ln>
                  <a:solidFill>
                    <a:srgbClr val="595959"/>
                  </a:solidFill>
                  <a:effectLst/>
                  <a:uLnTx/>
                  <a:uFillTx/>
                  <a:latin typeface="+mj-lt"/>
                </a:endParaRPr>
              </a:p>
            </p:txBody>
          </p:sp>
          <p:sp>
            <p:nvSpPr>
              <p:cNvPr id="16" name="TextBox 42"/>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54</a:t>
                </a:r>
              </a:p>
            </p:txBody>
          </p:sp>
        </p:grpSp>
      </p:grpSp>
      <p:grpSp>
        <p:nvGrpSpPr>
          <p:cNvPr id="17" name="Group 9"/>
          <p:cNvGrpSpPr/>
          <p:nvPr/>
        </p:nvGrpSpPr>
        <p:grpSpPr>
          <a:xfrm>
            <a:off x="695400" y="4716836"/>
            <a:ext cx="2766935" cy="678950"/>
            <a:chOff x="597768" y="3150218"/>
            <a:chExt cx="3689247" cy="678950"/>
          </a:xfrm>
        </p:grpSpPr>
        <p:sp>
          <p:nvSpPr>
            <p:cNvPr id="18" name="TextBox 109"/>
            <p:cNvSpPr txBox="1"/>
            <p:nvPr/>
          </p:nvSpPr>
          <p:spPr>
            <a:xfrm>
              <a:off x="1328387" y="3319956"/>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Petabytes</a:t>
              </a:r>
              <a:r>
                <a:rPr kumimoji="0" lang="fr-FR" sz="1600" b="1" i="0" u="none" strike="noStrike" kern="0" cap="none" spc="0" normalizeH="0" baseline="0" noProof="0" dirty="0">
                  <a:ln>
                    <a:noFill/>
                  </a:ln>
                  <a:solidFill>
                    <a:sysClr val="windowText" lastClr="000000"/>
                  </a:solidFill>
                  <a:effectLst/>
                  <a:uLnTx/>
                  <a:uFillTx/>
                </a:rPr>
                <a:t> of </a:t>
              </a:r>
              <a:r>
                <a:rPr kumimoji="0" lang="fr-FR" sz="1600" b="1" i="0" u="none" strike="noStrike" kern="0" cap="none" spc="0" normalizeH="0" baseline="0" noProof="0" dirty="0" err="1">
                  <a:ln>
                    <a:noFill/>
                  </a:ln>
                  <a:solidFill>
                    <a:sysClr val="windowText" lastClr="000000"/>
                  </a:solidFill>
                  <a:effectLst/>
                  <a:uLnTx/>
                  <a:uFillTx/>
                </a:rPr>
                <a:t>disk</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19" name="Group 43"/>
            <p:cNvGrpSpPr/>
            <p:nvPr/>
          </p:nvGrpSpPr>
          <p:grpSpPr>
            <a:xfrm>
              <a:off x="597768" y="3150218"/>
              <a:ext cx="591344" cy="678950"/>
              <a:chOff x="597768" y="3089874"/>
              <a:chExt cx="591344" cy="678950"/>
            </a:xfrm>
          </p:grpSpPr>
          <p:sp>
            <p:nvSpPr>
              <p:cNvPr id="20" name="Hexagon 44"/>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1" i="0" u="none" strike="noStrike" kern="0" cap="none" spc="0" normalizeH="0" baseline="0" noProof="0" dirty="0">
                  <a:ln>
                    <a:noFill/>
                  </a:ln>
                  <a:solidFill>
                    <a:srgbClr val="595959"/>
                  </a:solidFill>
                  <a:effectLst/>
                  <a:uLnTx/>
                  <a:uFillTx/>
                  <a:latin typeface="+mj-lt"/>
                </a:endParaRPr>
              </a:p>
            </p:txBody>
          </p:sp>
          <p:sp>
            <p:nvSpPr>
              <p:cNvPr id="21" name="TextBox 45"/>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2</a:t>
                </a:r>
              </a:p>
            </p:txBody>
          </p:sp>
        </p:grpSp>
      </p:grpSp>
      <p:grpSp>
        <p:nvGrpSpPr>
          <p:cNvPr id="22" name="Group 6"/>
          <p:cNvGrpSpPr/>
          <p:nvPr/>
        </p:nvGrpSpPr>
        <p:grpSpPr>
          <a:xfrm>
            <a:off x="7215145" y="4644828"/>
            <a:ext cx="2769287" cy="678950"/>
            <a:chOff x="6412784" y="3150218"/>
            <a:chExt cx="3692383" cy="678950"/>
          </a:xfrm>
        </p:grpSpPr>
        <p:sp>
          <p:nvSpPr>
            <p:cNvPr id="23" name="TextBox 51"/>
            <p:cNvSpPr txBox="1"/>
            <p:nvPr/>
          </p:nvSpPr>
          <p:spPr>
            <a:xfrm>
              <a:off x="7146539" y="3319956"/>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Petabytes</a:t>
              </a:r>
              <a:r>
                <a:rPr kumimoji="0" lang="fr-FR" sz="1600" b="1" i="0" u="none" strike="noStrike" kern="0" cap="none" spc="0" normalizeH="0" baseline="0" noProof="0" dirty="0">
                  <a:ln>
                    <a:noFill/>
                  </a:ln>
                  <a:solidFill>
                    <a:sysClr val="windowText" lastClr="000000"/>
                  </a:solidFill>
                  <a:effectLst/>
                  <a:uLnTx/>
                  <a:uFillTx/>
                </a:rPr>
                <a:t> of </a:t>
              </a:r>
              <a:r>
                <a:rPr kumimoji="0" lang="fr-FR" sz="1600" b="1" i="0" u="none" strike="noStrike" kern="0" cap="none" spc="0" normalizeH="0" baseline="0" noProof="0" dirty="0" err="1">
                  <a:ln>
                    <a:noFill/>
                  </a:ln>
                  <a:solidFill>
                    <a:sysClr val="windowText" lastClr="000000"/>
                  </a:solidFill>
                  <a:effectLst/>
                  <a:uLnTx/>
                  <a:uFillTx/>
                </a:rPr>
                <a:t>disk</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24" name="Group 55"/>
            <p:cNvGrpSpPr/>
            <p:nvPr/>
          </p:nvGrpSpPr>
          <p:grpSpPr>
            <a:xfrm>
              <a:off x="6412784" y="3150218"/>
              <a:ext cx="591344" cy="678950"/>
              <a:chOff x="4053359" y="5260437"/>
              <a:chExt cx="591344" cy="678950"/>
            </a:xfrm>
          </p:grpSpPr>
          <p:sp>
            <p:nvSpPr>
              <p:cNvPr id="25" name="Hexagon 56"/>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26" name="TextBox 57"/>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1.3</a:t>
                </a:r>
              </a:p>
            </p:txBody>
          </p:sp>
        </p:grpSp>
      </p:grpSp>
      <p:grpSp>
        <p:nvGrpSpPr>
          <p:cNvPr id="27" name="Group 12"/>
          <p:cNvGrpSpPr/>
          <p:nvPr/>
        </p:nvGrpSpPr>
        <p:grpSpPr>
          <a:xfrm>
            <a:off x="5188648" y="893963"/>
            <a:ext cx="1890168" cy="678950"/>
            <a:chOff x="6982347" y="5310224"/>
            <a:chExt cx="2520224" cy="678950"/>
          </a:xfrm>
        </p:grpSpPr>
        <p:sp>
          <p:nvSpPr>
            <p:cNvPr id="28" name="TextBox 115"/>
            <p:cNvSpPr txBox="1"/>
            <p:nvPr/>
          </p:nvSpPr>
          <p:spPr>
            <a:xfrm>
              <a:off x="8009333" y="5479962"/>
              <a:ext cx="1493238" cy="44331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Datasources</a:t>
              </a:r>
              <a:r>
                <a:rPr kumimoji="0" lang="fr-FR" sz="1600" b="1" i="0" u="none" strike="noStrike" kern="0" cap="none" spc="0" normalizeH="0" baseline="0" noProof="0" dirty="0">
                  <a:ln>
                    <a:noFill/>
                  </a:ln>
                  <a:solidFill>
                    <a:sysClr val="windowText" lastClr="000000"/>
                  </a:solidFill>
                  <a:effectLst/>
                  <a:uLnTx/>
                  <a:uFillTx/>
                </a:rPr>
                <a:t> in the Data Lake</a:t>
              </a:r>
            </a:p>
          </p:txBody>
        </p:sp>
        <p:grpSp>
          <p:nvGrpSpPr>
            <p:cNvPr id="29" name="Group 58"/>
            <p:cNvGrpSpPr/>
            <p:nvPr/>
          </p:nvGrpSpPr>
          <p:grpSpPr>
            <a:xfrm>
              <a:off x="6982347" y="5310224"/>
              <a:ext cx="866663" cy="678950"/>
              <a:chOff x="471169" y="5260437"/>
              <a:chExt cx="866663" cy="678950"/>
            </a:xfrm>
          </p:grpSpPr>
          <p:sp>
            <p:nvSpPr>
              <p:cNvPr id="30" name="Hexagon 59"/>
              <p:cNvSpPr/>
              <p:nvPr/>
            </p:nvSpPr>
            <p:spPr>
              <a:xfrm rot="16200000">
                <a:off x="565026" y="5166580"/>
                <a:ext cx="678950" cy="86666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31" name="TextBox 60"/>
              <p:cNvSpPr txBox="1"/>
              <p:nvPr/>
            </p:nvSpPr>
            <p:spPr>
              <a:xfrm>
                <a:off x="64790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+30</a:t>
                </a:r>
              </a:p>
            </p:txBody>
          </p:sp>
        </p:grpSp>
      </p:grpSp>
      <p:grpSp>
        <p:nvGrpSpPr>
          <p:cNvPr id="32" name="Group 10"/>
          <p:cNvGrpSpPr/>
          <p:nvPr/>
        </p:nvGrpSpPr>
        <p:grpSpPr>
          <a:xfrm>
            <a:off x="695400" y="5558362"/>
            <a:ext cx="2766935" cy="678950"/>
            <a:chOff x="597768" y="4008322"/>
            <a:chExt cx="3689247" cy="678950"/>
          </a:xfrm>
        </p:grpSpPr>
        <p:sp>
          <p:nvSpPr>
            <p:cNvPr id="33" name="TextBox 61"/>
            <p:cNvSpPr txBox="1"/>
            <p:nvPr/>
          </p:nvSpPr>
          <p:spPr>
            <a:xfrm>
              <a:off x="1328387" y="4178060"/>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Active </a:t>
              </a:r>
              <a:r>
                <a:rPr kumimoji="0" lang="fr-FR" sz="1600" b="1" i="0" u="none" strike="noStrike" kern="0" cap="none" spc="0" normalizeH="0" baseline="0" noProof="0" dirty="0" err="1">
                  <a:ln>
                    <a:noFill/>
                  </a:ln>
                  <a:solidFill>
                    <a:sysClr val="windowText" lastClr="000000"/>
                  </a:solidFill>
                  <a:effectLst/>
                  <a:uLnTx/>
                  <a:uFillTx/>
                </a:rPr>
                <a:t>projects</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34" name="Group 62"/>
            <p:cNvGrpSpPr/>
            <p:nvPr/>
          </p:nvGrpSpPr>
          <p:grpSpPr>
            <a:xfrm>
              <a:off x="597768" y="4008322"/>
              <a:ext cx="591344" cy="678950"/>
              <a:chOff x="597768" y="3089874"/>
              <a:chExt cx="591344" cy="678950"/>
            </a:xfrm>
          </p:grpSpPr>
          <p:sp>
            <p:nvSpPr>
              <p:cNvPr id="35" name="Hexagon 63"/>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595959"/>
                  </a:solidFill>
                  <a:effectLst/>
                  <a:uLnTx/>
                  <a:uFillTx/>
                  <a:latin typeface="+mj-lt"/>
                </a:endParaRPr>
              </a:p>
            </p:txBody>
          </p:sp>
          <p:sp>
            <p:nvSpPr>
              <p:cNvPr id="36" name="TextBox 64"/>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25</a:t>
                </a:r>
              </a:p>
            </p:txBody>
          </p:sp>
        </p:grpSp>
      </p:grpSp>
      <p:grpSp>
        <p:nvGrpSpPr>
          <p:cNvPr id="37" name="Group 5"/>
          <p:cNvGrpSpPr/>
          <p:nvPr/>
        </p:nvGrpSpPr>
        <p:grpSpPr>
          <a:xfrm>
            <a:off x="7217497" y="3803302"/>
            <a:ext cx="1529210" cy="678950"/>
            <a:chOff x="6415920" y="2325270"/>
            <a:chExt cx="2038946" cy="678950"/>
          </a:xfrm>
        </p:grpSpPr>
        <p:grpSp>
          <p:nvGrpSpPr>
            <p:cNvPr id="38" name="Group 48"/>
            <p:cNvGrpSpPr/>
            <p:nvPr/>
          </p:nvGrpSpPr>
          <p:grpSpPr>
            <a:xfrm>
              <a:off x="6415920" y="2325270"/>
              <a:ext cx="591344" cy="678950"/>
              <a:chOff x="4053359" y="5260437"/>
              <a:chExt cx="591344" cy="678950"/>
            </a:xfrm>
          </p:grpSpPr>
          <p:sp>
            <p:nvSpPr>
              <p:cNvPr id="40" name="Hexagon 49"/>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41" name="TextBox 50"/>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46</a:t>
                </a:r>
              </a:p>
            </p:txBody>
          </p:sp>
        </p:grpSp>
        <p:sp>
          <p:nvSpPr>
            <p:cNvPr id="39" name="TextBox 65"/>
            <p:cNvSpPr txBox="1"/>
            <p:nvPr/>
          </p:nvSpPr>
          <p:spPr>
            <a:xfrm>
              <a:off x="7146539" y="2495008"/>
              <a:ext cx="1308327"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Servers </a:t>
              </a:r>
            </a:p>
          </p:txBody>
        </p:sp>
      </p:grpSp>
      <p:grpSp>
        <p:nvGrpSpPr>
          <p:cNvPr id="42" name="Group 7"/>
          <p:cNvGrpSpPr/>
          <p:nvPr/>
        </p:nvGrpSpPr>
        <p:grpSpPr>
          <a:xfrm>
            <a:off x="7215145" y="5486354"/>
            <a:ext cx="2769287" cy="678950"/>
            <a:chOff x="6412784" y="4008322"/>
            <a:chExt cx="3692383" cy="678950"/>
          </a:xfrm>
        </p:grpSpPr>
        <p:grpSp>
          <p:nvGrpSpPr>
            <p:cNvPr id="43" name="Group 66"/>
            <p:cNvGrpSpPr/>
            <p:nvPr/>
          </p:nvGrpSpPr>
          <p:grpSpPr>
            <a:xfrm>
              <a:off x="6412784" y="4008322"/>
              <a:ext cx="591344" cy="678950"/>
              <a:chOff x="4053359" y="5260437"/>
              <a:chExt cx="591344" cy="678950"/>
            </a:xfrm>
          </p:grpSpPr>
          <p:sp>
            <p:nvSpPr>
              <p:cNvPr id="45" name="Hexagon 67"/>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46" name="TextBox 68"/>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12</a:t>
                </a:r>
              </a:p>
            </p:txBody>
          </p:sp>
        </p:grpSp>
        <p:sp>
          <p:nvSpPr>
            <p:cNvPr id="44" name="TextBox 92"/>
            <p:cNvSpPr txBox="1"/>
            <p:nvPr/>
          </p:nvSpPr>
          <p:spPr>
            <a:xfrm>
              <a:off x="7146539" y="4178060"/>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Projects</a:t>
              </a:r>
              <a:r>
                <a:rPr kumimoji="0" lang="fr-FR" sz="1600" b="1" i="0" u="none" strike="noStrike" kern="0" cap="none" spc="0" normalizeH="0" baseline="0" noProof="0" dirty="0">
                  <a:ln>
                    <a:noFill/>
                  </a:ln>
                  <a:solidFill>
                    <a:sysClr val="windowText" lastClr="000000"/>
                  </a:solidFill>
                  <a:effectLst/>
                  <a:uLnTx/>
                  <a:uFillTx/>
                </a:rPr>
                <a:t> in PRD at the end of 2016</a:t>
              </a:r>
            </a:p>
          </p:txBody>
        </p:sp>
      </p:grpSp>
      <p:grpSp>
        <p:nvGrpSpPr>
          <p:cNvPr id="47" name="Group 93"/>
          <p:cNvGrpSpPr/>
          <p:nvPr/>
        </p:nvGrpSpPr>
        <p:grpSpPr>
          <a:xfrm>
            <a:off x="1271464" y="885304"/>
            <a:ext cx="1525440" cy="678950"/>
            <a:chOff x="3838031" y="5260437"/>
            <a:chExt cx="2033920" cy="678950"/>
          </a:xfrm>
        </p:grpSpPr>
        <p:grpSp>
          <p:nvGrpSpPr>
            <p:cNvPr id="48" name="Group 94"/>
            <p:cNvGrpSpPr/>
            <p:nvPr/>
          </p:nvGrpSpPr>
          <p:grpSpPr>
            <a:xfrm>
              <a:off x="3838031" y="5260437"/>
              <a:ext cx="591344" cy="678950"/>
              <a:chOff x="746488" y="5260437"/>
              <a:chExt cx="591344" cy="678950"/>
            </a:xfrm>
          </p:grpSpPr>
          <p:sp>
            <p:nvSpPr>
              <p:cNvPr id="50" name="Hexagon 97"/>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51" name="TextBox 98"/>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a:t>
                </a:r>
              </a:p>
            </p:txBody>
          </p:sp>
        </p:grpSp>
        <p:sp>
          <p:nvSpPr>
            <p:cNvPr id="49" name="TextBox 95"/>
            <p:cNvSpPr txBox="1"/>
            <p:nvPr/>
          </p:nvSpPr>
          <p:spPr>
            <a:xfrm>
              <a:off x="4568650" y="5430175"/>
              <a:ext cx="1303301" cy="468083"/>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DataLake</a:t>
              </a:r>
              <a:r>
                <a:rPr kumimoji="0" lang="fr-FR" sz="1600" b="1" i="0" u="none" strike="noStrike" kern="0" cap="none" spc="0" normalizeH="0" baseline="0" noProof="0" dirty="0">
                  <a:ln>
                    <a:noFill/>
                  </a:ln>
                  <a:solidFill>
                    <a:sysClr val="windowText" lastClr="000000"/>
                  </a:solidFill>
                  <a:effectLst/>
                  <a:uLnTx/>
                  <a:uFillTx/>
                </a:rPr>
                <a:t> for all GBIS B2B</a:t>
              </a:r>
            </a:p>
          </p:txBody>
        </p:sp>
      </p:grpSp>
      <p:grpSp>
        <p:nvGrpSpPr>
          <p:cNvPr id="52" name="Group 52"/>
          <p:cNvGrpSpPr/>
          <p:nvPr/>
        </p:nvGrpSpPr>
        <p:grpSpPr>
          <a:xfrm>
            <a:off x="7581191" y="844175"/>
            <a:ext cx="1837433" cy="678950"/>
            <a:chOff x="7257666" y="5310224"/>
            <a:chExt cx="2449911" cy="678950"/>
          </a:xfrm>
        </p:grpSpPr>
        <p:sp>
          <p:nvSpPr>
            <p:cNvPr id="53" name="TextBox 53"/>
            <p:cNvSpPr txBox="1"/>
            <p:nvPr/>
          </p:nvSpPr>
          <p:spPr>
            <a:xfrm>
              <a:off x="8009332" y="5479962"/>
              <a:ext cx="1698245" cy="44331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M€ Full </a:t>
              </a:r>
              <a:r>
                <a:rPr kumimoji="0" lang="fr-FR" sz="1600" b="1" i="0" u="none" strike="noStrike" kern="0" cap="none" spc="0" normalizeH="0" baseline="0" noProof="0" dirty="0" err="1">
                  <a:ln>
                    <a:noFill/>
                  </a:ln>
                  <a:solidFill>
                    <a:sysClr val="windowText" lastClr="000000"/>
                  </a:solidFill>
                  <a:effectLst/>
                  <a:uLnTx/>
                  <a:uFillTx/>
                </a:rPr>
                <a:t>Year</a:t>
              </a:r>
              <a:r>
                <a:rPr kumimoji="0" lang="fr-FR" sz="1600" b="1" i="0" u="none" strike="noStrike" kern="0" cap="none" spc="0" normalizeH="0" baseline="0" noProof="0" dirty="0">
                  <a:ln>
                    <a:noFill/>
                  </a:ln>
                  <a:solidFill>
                    <a:sysClr val="windowText" lastClr="000000"/>
                  </a:solidFill>
                  <a:effectLst/>
                  <a:uLnTx/>
                  <a:uFillTx/>
                </a:rPr>
                <a:t> – OPEX </a:t>
              </a:r>
              <a:r>
                <a:rPr kumimoji="0" lang="fr-FR" sz="1600" b="1" i="0" u="none" strike="noStrike" kern="0" cap="none" spc="0" normalizeH="0" baseline="0" noProof="0" dirty="0" smtClean="0">
                  <a:ln>
                    <a:noFill/>
                  </a:ln>
                  <a:solidFill>
                    <a:sysClr val="windowText" lastClr="000000"/>
                  </a:solidFill>
                  <a:effectLst/>
                  <a:uLnTx/>
                  <a:uFillTx/>
                </a:rPr>
                <a:t>INFRA</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54" name="Group 54"/>
            <p:cNvGrpSpPr/>
            <p:nvPr/>
          </p:nvGrpSpPr>
          <p:grpSpPr>
            <a:xfrm>
              <a:off x="7257666" y="5310224"/>
              <a:ext cx="591344" cy="678950"/>
              <a:chOff x="746488" y="5260437"/>
              <a:chExt cx="591344" cy="678950"/>
            </a:xfrm>
          </p:grpSpPr>
          <p:sp>
            <p:nvSpPr>
              <p:cNvPr id="55" name="Hexagon 69"/>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56" name="TextBox 70"/>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a:t>
                </a:r>
              </a:p>
            </p:txBody>
          </p:sp>
        </p:grpSp>
      </p:grpSp>
      <p:pic>
        <p:nvPicPr>
          <p:cNvPr id="3" name="Picture 8" descr="Afficher l'image d'origine"/>
          <p:cNvPicPr>
            <a:picLocks noChangeAspect="1" noChangeArrowheads="1"/>
          </p:cNvPicPr>
          <p:nvPr/>
        </p:nvPicPr>
        <p:blipFill>
          <a:blip r:embed="rId6"/>
          <a:srcRect/>
          <a:stretch>
            <a:fillRect/>
          </a:stretch>
        </p:blipFill>
        <p:spPr bwMode="auto">
          <a:xfrm>
            <a:off x="10998882" y="5664882"/>
            <a:ext cx="1193118" cy="119311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6044"/>
            <a:ext cx="12192000" cy="6858000"/>
          </a:xfrm>
          <a:prstGeom prst="rect">
            <a:avLst/>
          </a:prstGeom>
        </p:spPr>
      </p:pic>
      <p:sp>
        <p:nvSpPr>
          <p:cNvPr id="2" name="Date Placeholder 1"/>
          <p:cNvSpPr>
            <a:spLocks noGrp="1"/>
          </p:cNvSpPr>
          <p:nvPr>
            <p:ph type="dt" sz="half" idx="10"/>
          </p:nvPr>
        </p:nvSpPr>
        <p:spPr>
          <a:xfrm>
            <a:off x="8765119" y="6416678"/>
            <a:ext cx="2419349" cy="441325"/>
          </a:xfrm>
        </p:spPr>
        <p:txBody>
          <a:bodyPr/>
          <a:lstStyle/>
          <a:p>
            <a:pPr>
              <a:defRPr/>
            </a:pPr>
            <a:r>
              <a:rPr lang="fr-FR"/>
              <a:t>22/05/2015</a:t>
            </a:r>
          </a:p>
        </p:txBody>
      </p:sp>
      <p:sp>
        <p:nvSpPr>
          <p:cNvPr id="4" name="Footer Placeholder 3"/>
          <p:cNvSpPr>
            <a:spLocks noGrp="1"/>
          </p:cNvSpPr>
          <p:nvPr>
            <p:ph type="ftr" sz="quarter" idx="4294967295"/>
          </p:nvPr>
        </p:nvSpPr>
        <p:spPr>
          <a:xfrm>
            <a:off x="3947586" y="6394840"/>
            <a:ext cx="4796367" cy="441325"/>
          </a:xfrm>
          <a:prstGeom prst="rect">
            <a:avLst/>
          </a:prstGeom>
        </p:spPr>
        <p:txBody>
          <a:bodyPr/>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8610600" y="6356352"/>
            <a:ext cx="2743200" cy="365125"/>
          </a:xfrm>
          <a:prstGeom prst="rect">
            <a:avLst/>
          </a:prstGeom>
        </p:spPr>
        <p:txBody>
          <a:bodyPr/>
          <a:lstStyle/>
          <a:p>
            <a:pPr>
              <a:defRPr/>
            </a:pPr>
            <a:r>
              <a:rPr lang="fr-FR"/>
              <a:t>P.</a:t>
            </a:r>
            <a:fld id="{986EBACC-2845-427C-ADDD-6E50A1A087E6}" type="slidenum">
              <a:rPr lang="fr-FR" smtClean="0"/>
              <a:pPr>
                <a:defRPr/>
              </a:pPr>
              <a:t>7</a:t>
            </a:fld>
            <a:endParaRPr lang="fr-FR"/>
          </a:p>
        </p:txBody>
      </p:sp>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4087771" y="5025653"/>
            <a:ext cx="1250564" cy="619029"/>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9680771" y="4513220"/>
            <a:ext cx="767544" cy="767541"/>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9523408" y="2891501"/>
            <a:ext cx="732397" cy="732397"/>
          </a:xfrm>
          <a:prstGeom prst="rect">
            <a:avLst/>
          </a:prstGeom>
        </p:spPr>
      </p:pic>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457009" y="4362135"/>
            <a:ext cx="1947281" cy="884479"/>
          </a:xfrm>
          <a:prstGeom prst="rect">
            <a:avLst/>
          </a:prstGeom>
        </p:spPr>
      </p:pic>
      <p:pic>
        <p:nvPicPr>
          <p:cNvPr id="14" name="Picture 13"/>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4251515" y="1336115"/>
            <a:ext cx="634057" cy="634057"/>
          </a:xfrm>
          <a:prstGeom prst="rect">
            <a:avLst/>
          </a:prstGeom>
        </p:spPr>
      </p:pic>
      <p:pic>
        <p:nvPicPr>
          <p:cNvPr id="15" name="Picture 14"/>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7086677" y="3270948"/>
            <a:ext cx="784153" cy="784153"/>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5466583" y="2234419"/>
            <a:ext cx="2226061" cy="568356"/>
          </a:xfrm>
          <a:prstGeom prst="rect">
            <a:avLst/>
          </a:prstGeom>
        </p:spPr>
      </p:pic>
      <p:pic>
        <p:nvPicPr>
          <p:cNvPr id="20" name="Picture 19"/>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2661207" y="2195127"/>
            <a:ext cx="2015288" cy="708865"/>
          </a:xfrm>
          <a:prstGeom prst="rect">
            <a:avLst/>
          </a:prstGeom>
        </p:spPr>
      </p:pic>
      <p:pic>
        <p:nvPicPr>
          <p:cNvPr id="21" name="Picture 20"/>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5364490" y="2761559"/>
            <a:ext cx="1722187" cy="905252"/>
          </a:xfrm>
          <a:prstGeom prst="rect">
            <a:avLst/>
          </a:prstGeom>
        </p:spPr>
      </p:pic>
      <p:pic>
        <p:nvPicPr>
          <p:cNvPr id="22" name="Picture 21"/>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160604" y="4106756"/>
            <a:ext cx="1832491" cy="647220"/>
          </a:xfrm>
          <a:prstGeom prst="rect">
            <a:avLst/>
          </a:prstGeom>
        </p:spPr>
      </p:pic>
      <p:pic>
        <p:nvPicPr>
          <p:cNvPr id="27" name="Picture 26"/>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1646470" y="3085439"/>
            <a:ext cx="668343" cy="671627"/>
          </a:xfrm>
          <a:prstGeom prst="rect">
            <a:avLst/>
          </a:prstGeom>
        </p:spPr>
      </p:pic>
      <p:pic>
        <p:nvPicPr>
          <p:cNvPr id="28" name="Picture 27"/>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325321" y="4896991"/>
            <a:ext cx="1348995" cy="681673"/>
          </a:xfrm>
          <a:prstGeom prst="rect">
            <a:avLst/>
          </a:prstGeom>
        </p:spPr>
      </p:pic>
      <p:pic>
        <p:nvPicPr>
          <p:cNvPr id="29" name="Picture 28"/>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337720" y="1857486"/>
            <a:ext cx="1699657" cy="904073"/>
          </a:xfrm>
          <a:prstGeom prst="rect">
            <a:avLst/>
          </a:prstGeom>
        </p:spPr>
      </p:pic>
      <p:pic>
        <p:nvPicPr>
          <p:cNvPr id="30" name="Picture 29"/>
          <p:cNvPicPr>
            <a:picLocks noChangeAspect="1"/>
          </p:cNvPicPr>
          <p:nvPr/>
        </p:nvPicPr>
        <p:blipFill>
          <a:blip r:embed="rId18" cstate="print">
            <a:extLst>
              <a:ext uri="{28A0092B-C50C-407E-A947-70E740481C1C}">
                <a14:useLocalDpi xmlns="" xmlns:a14="http://schemas.microsoft.com/office/drawing/2010/main" val="0"/>
              </a:ext>
            </a:extLst>
          </a:blip>
          <a:stretch>
            <a:fillRect/>
          </a:stretch>
        </p:blipFill>
        <p:spPr>
          <a:xfrm>
            <a:off x="6579604" y="4836677"/>
            <a:ext cx="719096" cy="719096"/>
          </a:xfrm>
          <a:prstGeom prst="rect">
            <a:avLst/>
          </a:prstGeom>
        </p:spPr>
      </p:pic>
      <p:pic>
        <p:nvPicPr>
          <p:cNvPr id="32" name="Picture 31"/>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3217929" y="3246755"/>
            <a:ext cx="901843" cy="901840"/>
          </a:xfrm>
          <a:prstGeom prst="rect">
            <a:avLst/>
          </a:prstGeom>
        </p:spPr>
      </p:pic>
      <p:pic>
        <p:nvPicPr>
          <p:cNvPr id="33" name="Picture 32"/>
          <p:cNvPicPr>
            <a:picLocks noChangeAspect="1"/>
          </p:cNvPicPr>
          <p:nvPr/>
        </p:nvPicPr>
        <p:blipFill>
          <a:blip r:embed="rId20" cstate="print">
            <a:extLst>
              <a:ext uri="{28A0092B-C50C-407E-A947-70E740481C1C}">
                <a14:useLocalDpi xmlns="" xmlns:a14="http://schemas.microsoft.com/office/drawing/2010/main" val="0"/>
              </a:ext>
            </a:extLst>
          </a:blip>
          <a:stretch>
            <a:fillRect/>
          </a:stretch>
        </p:blipFill>
        <p:spPr>
          <a:xfrm>
            <a:off x="10064543" y="1283535"/>
            <a:ext cx="1338288" cy="819819"/>
          </a:xfrm>
          <a:prstGeom prst="rect">
            <a:avLst/>
          </a:prstGeom>
        </p:spPr>
      </p:pic>
      <p:pic>
        <p:nvPicPr>
          <p:cNvPr id="34" name="Picture 33"/>
          <p:cNvPicPr>
            <a:picLocks noChangeAspect="1"/>
          </p:cNvPicPr>
          <p:nvPr/>
        </p:nvPicPr>
        <p:blipFill>
          <a:blip r:embed="rId21" cstate="print">
            <a:extLst>
              <a:ext uri="{28A0092B-C50C-407E-A947-70E740481C1C}">
                <a14:useLocalDpi xmlns="" xmlns:a14="http://schemas.microsoft.com/office/drawing/2010/main" val="0"/>
              </a:ext>
            </a:extLst>
          </a:blip>
          <a:stretch>
            <a:fillRect/>
          </a:stretch>
        </p:blipFill>
        <p:spPr>
          <a:xfrm>
            <a:off x="5650428" y="3594107"/>
            <a:ext cx="929176" cy="836259"/>
          </a:xfrm>
          <a:prstGeom prst="rect">
            <a:avLst/>
          </a:prstGeom>
        </p:spPr>
      </p:pic>
      <p:pic>
        <p:nvPicPr>
          <p:cNvPr id="38" name="Picture 37"/>
          <p:cNvPicPr>
            <a:picLocks noChangeAspect="1"/>
          </p:cNvPicPr>
          <p:nvPr/>
        </p:nvPicPr>
        <p:blipFill>
          <a:blip r:embed="rId22" cstate="print">
            <a:extLst>
              <a:ext uri="{28A0092B-C50C-407E-A947-70E740481C1C}">
                <a14:useLocalDpi xmlns="" xmlns:a14="http://schemas.microsoft.com/office/drawing/2010/main" val="0"/>
              </a:ext>
            </a:extLst>
          </a:blip>
          <a:stretch>
            <a:fillRect/>
          </a:stretch>
        </p:blipFill>
        <p:spPr>
          <a:xfrm>
            <a:off x="310183" y="3594107"/>
            <a:ext cx="1172527" cy="455983"/>
          </a:xfrm>
          <a:prstGeom prst="rect">
            <a:avLst/>
          </a:prstGeom>
        </p:spPr>
      </p:pic>
      <p:pic>
        <p:nvPicPr>
          <p:cNvPr id="40" name="Picture 39"/>
          <p:cNvPicPr>
            <a:picLocks noChangeAspect="1"/>
          </p:cNvPicPr>
          <p:nvPr/>
        </p:nvPicPr>
        <p:blipFill>
          <a:blip r:embed="rId23" cstate="print">
            <a:extLst>
              <a:ext uri="{28A0092B-C50C-407E-A947-70E740481C1C}">
                <a14:useLocalDpi xmlns="" xmlns:a14="http://schemas.microsoft.com/office/drawing/2010/main" val="0"/>
              </a:ext>
            </a:extLst>
          </a:blip>
          <a:stretch>
            <a:fillRect/>
          </a:stretch>
        </p:blipFill>
        <p:spPr>
          <a:xfrm>
            <a:off x="8454747" y="1628137"/>
            <a:ext cx="820628" cy="820628"/>
          </a:xfrm>
          <a:prstGeom prst="rect">
            <a:avLst/>
          </a:prstGeom>
        </p:spPr>
      </p:pic>
      <p:pic>
        <p:nvPicPr>
          <p:cNvPr id="42" name="Picture 41"/>
          <p:cNvPicPr>
            <a:picLocks noChangeAspect="1"/>
          </p:cNvPicPr>
          <p:nvPr/>
        </p:nvPicPr>
        <p:blipFill>
          <a:blip r:embed="rId24" cstate="print">
            <a:extLst>
              <a:ext uri="{28A0092B-C50C-407E-A947-70E740481C1C}">
                <a14:useLocalDpi xmlns="" xmlns:a14="http://schemas.microsoft.com/office/drawing/2010/main" val="0"/>
              </a:ext>
            </a:extLst>
          </a:blip>
          <a:stretch>
            <a:fillRect/>
          </a:stretch>
        </p:blipFill>
        <p:spPr>
          <a:xfrm>
            <a:off x="1993095" y="4237591"/>
            <a:ext cx="1478708" cy="877059"/>
          </a:xfrm>
          <a:prstGeom prst="rect">
            <a:avLst/>
          </a:prstGeom>
        </p:spPr>
      </p:pic>
      <p:pic>
        <p:nvPicPr>
          <p:cNvPr id="43" name="Picture 42"/>
          <p:cNvPicPr>
            <a:picLocks noChangeAspect="1"/>
          </p:cNvPicPr>
          <p:nvPr/>
        </p:nvPicPr>
        <p:blipFill>
          <a:blip r:embed="rId25" cstate="print">
            <a:extLst>
              <a:ext uri="{28A0092B-C50C-407E-A947-70E740481C1C}">
                <a14:useLocalDpi xmlns="" xmlns:a14="http://schemas.microsoft.com/office/drawing/2010/main" val="0"/>
              </a:ext>
            </a:extLst>
          </a:blip>
          <a:stretch>
            <a:fillRect/>
          </a:stretch>
        </p:blipFill>
        <p:spPr>
          <a:xfrm>
            <a:off x="10733689" y="2141350"/>
            <a:ext cx="1220721" cy="1220721"/>
          </a:xfrm>
          <a:prstGeom prst="rect">
            <a:avLst/>
          </a:prstGeom>
        </p:spPr>
      </p:pic>
      <p:pic>
        <p:nvPicPr>
          <p:cNvPr id="44" name="Picture 43"/>
          <p:cNvPicPr>
            <a:picLocks noChangeAspect="1"/>
          </p:cNvPicPr>
          <p:nvPr/>
        </p:nvPicPr>
        <p:blipFill>
          <a:blip r:embed="rId26" cstate="print">
            <a:extLst>
              <a:ext uri="{28A0092B-C50C-407E-A947-70E740481C1C}">
                <a14:useLocalDpi xmlns="" xmlns:a14="http://schemas.microsoft.com/office/drawing/2010/main" val="0"/>
              </a:ext>
            </a:extLst>
          </a:blip>
          <a:stretch>
            <a:fillRect/>
          </a:stretch>
        </p:blipFill>
        <p:spPr>
          <a:xfrm>
            <a:off x="8093609" y="2575245"/>
            <a:ext cx="1343019" cy="1343019"/>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 xmlns:a14="http://schemas.microsoft.com/office/drawing/2010/main" val="0"/>
              </a:ext>
            </a:extLst>
          </a:blip>
          <a:srcRect/>
          <a:stretch>
            <a:fillRect/>
          </a:stretch>
        </p:blipFill>
        <p:spPr bwMode="auto">
          <a:xfrm flipV="1">
            <a:off x="10676687" y="4742092"/>
            <a:ext cx="725776" cy="688781"/>
          </a:xfrm>
          <a:prstGeom prst="rect">
            <a:avLst/>
          </a:prstGeom>
          <a:noFill/>
          <a:extLst>
            <a:ext uri="{909E8E84-426E-40DD-AFC4-6F175D3DCCD1}">
              <a14:hiddenFill xmlns="" xmlns:a14="http://schemas.microsoft.com/office/drawing/2010/main">
                <a:solidFill>
                  <a:srgbClr val="FFFFFF"/>
                </a:solidFill>
              </a14:hiddenFill>
            </a:ext>
          </a:extLst>
        </p:spPr>
      </p:pic>
      <p:sp>
        <p:nvSpPr>
          <p:cNvPr id="104450" name="AutoShape 2"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04452" name="AutoShape 4"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4251515" y="3475281"/>
            <a:ext cx="1316039" cy="1316039"/>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338320" y="998153"/>
            <a:ext cx="2671992" cy="859333"/>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 xmlns:a14="http://schemas.microsoft.com/office/drawing/2010/main" val="0"/>
              </a:ext>
            </a:extLst>
          </a:blip>
          <a:srcRect/>
          <a:stretch>
            <a:fillRect/>
          </a:stretch>
        </p:blipFill>
        <p:spPr bwMode="auto">
          <a:xfrm>
            <a:off x="9389952" y="3804261"/>
            <a:ext cx="2382713" cy="50792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8"/>
          <p:cNvGrpSpPr/>
          <p:nvPr/>
        </p:nvGrpSpPr>
        <p:grpSpPr>
          <a:xfrm>
            <a:off x="-24680" y="-27384"/>
            <a:ext cx="12216681" cy="6362349"/>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7200" b="1" kern="0" dirty="0" err="1">
                  <a:solidFill>
                    <a:srgbClr val="000000"/>
                  </a:solidFill>
                </a:rPr>
                <a:t>Big</a:t>
              </a:r>
              <a:r>
                <a:rPr lang="fr-FR" sz="7200" b="1" kern="0" dirty="0">
                  <a:solidFill>
                    <a:srgbClr val="000000"/>
                  </a:solidFill>
                </a:rPr>
                <a:t> </a:t>
              </a:r>
              <a:r>
                <a:rPr lang="fr-FR" sz="7200" b="1" kern="0" dirty="0" smtClean="0">
                  <a:solidFill>
                    <a:srgbClr val="000000"/>
                  </a:solidFill>
                </a:rPr>
                <a:t>OSS </a:t>
              </a:r>
              <a:r>
                <a:rPr lang="fr-FR" sz="7200" b="1" kern="0" dirty="0" err="1" smtClean="0">
                  <a:solidFill>
                    <a:srgbClr val="000000"/>
                  </a:solidFill>
                </a:rPr>
                <a:t>consummers</a:t>
              </a:r>
              <a:endParaRPr lang="en-US" sz="16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3200" b="1" kern="0" cap="all" dirty="0" smtClean="0">
                      <a:latin typeface="Arial"/>
                    </a:rPr>
                    <a:t>OPENSOURCE</a:t>
                  </a:r>
                  <a:endParaRPr lang="fr-FR" sz="32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 xmlns:a14="http://schemas.microsoft.com/office/drawing/2010/main" val="0"/>
              </a:ext>
            </a:extLst>
          </a:blip>
          <a:srcRect/>
          <a:stretch>
            <a:fillRect/>
          </a:stretch>
        </p:blipFill>
        <p:spPr bwMode="auto">
          <a:xfrm>
            <a:off x="1559986" y="5176098"/>
            <a:ext cx="2387600" cy="63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39981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2.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3.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4.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10767</TotalTime>
  <Words>1577</Words>
  <Application>Microsoft Office PowerPoint</Application>
  <PresentationFormat>Personnalisé</PresentationFormat>
  <Paragraphs>210</Paragraphs>
  <Slides>35</Slides>
  <Notes>14</Notes>
  <HiddenSlides>2</HiddenSlides>
  <MMClips>0</MMClips>
  <ScaleCrop>false</ScaleCrop>
  <HeadingPairs>
    <vt:vector size="4" baseType="variant">
      <vt:variant>
        <vt:lpstr>Thème</vt:lpstr>
      </vt:variant>
      <vt:variant>
        <vt:i4>1</vt:i4>
      </vt:variant>
      <vt:variant>
        <vt:lpstr>Titres des diapositives</vt:lpstr>
      </vt:variant>
      <vt:variant>
        <vt:i4>35</vt:i4>
      </vt:variant>
    </vt:vector>
  </HeadingPairs>
  <TitlesOfParts>
    <vt:vector size="36" baseType="lpstr">
      <vt:lpstr>Thème Office</vt:lpstr>
      <vt:lpstr>Diapositive 1</vt:lpstr>
      <vt:lpstr>TABLE DES MATIERES</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HADOOP PROCESSING FRAMEWORKS</vt:lpstr>
      <vt:lpstr>Diapositive 30</vt:lpstr>
      <vt:lpstr>WHAT IS NOSQL ?</vt:lpstr>
      <vt:lpstr>Diapositive 32</vt:lpstr>
      <vt:lpstr>Diapositive 33</vt:lpstr>
      <vt:lpstr>Diapositive 34</vt:lpstr>
      <vt:lpstr>Diapositive 35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152</cp:revision>
  <dcterms:created xsi:type="dcterms:W3CDTF">2016-09-10T21:18:49Z</dcterms:created>
  <dcterms:modified xsi:type="dcterms:W3CDTF">2017-02-27T18:01:37Z</dcterms:modified>
</cp:coreProperties>
</file>